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5" r:id="rId3"/>
    <p:sldMasterId id="2147483676" r:id="rId4"/>
    <p:sldMasterId id="214748367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  <p:embeddedFont>
      <p:font typeface="PT Sans Caption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Caption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PTSansCaption-bold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Master" Target="slideMasters/slideMaster3.xml"/><Relationship Id="rId19" Type="http://schemas.openxmlformats.org/officeDocument/2006/relationships/font" Target="fonts/MontserratMedium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96976ac48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96976ac48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96976ac48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96976ac48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96976ac48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96976ac48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96976ac48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96976ac48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96976ac48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96976ac48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-76362" y="-32100"/>
            <a:ext cx="9144000" cy="51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 b="0" l="6209" r="6209" t="0"/>
          <a:stretch/>
        </p:blipFill>
        <p:spPr>
          <a:xfrm>
            <a:off x="-124075" y="-32100"/>
            <a:ext cx="9392150" cy="53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4"/>
          <p:cNvPicPr preferRelativeResize="0"/>
          <p:nvPr/>
        </p:nvPicPr>
        <p:blipFill rotWithShape="1">
          <a:blip r:embed="rId3">
            <a:alphaModFix/>
          </a:blip>
          <a:srcRect b="-34715" l="0" r="0" t="-9211"/>
          <a:stretch/>
        </p:blipFill>
        <p:spPr>
          <a:xfrm>
            <a:off x="3808714" y="4559100"/>
            <a:ext cx="1526573" cy="96082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/>
          <p:nvPr/>
        </p:nvSpPr>
        <p:spPr>
          <a:xfrm>
            <a:off x="4039188" y="3106350"/>
            <a:ext cx="912900" cy="11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2200" y="161825"/>
            <a:ext cx="2626876" cy="262687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title"/>
          </p:nvPr>
        </p:nvSpPr>
        <p:spPr>
          <a:xfrm>
            <a:off x="235338" y="341630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2280" r="9309" t="0"/>
          <a:stretch/>
        </p:blipFill>
        <p:spPr>
          <a:xfrm>
            <a:off x="-29725" y="-33625"/>
            <a:ext cx="9203450" cy="520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19417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311700" y="9393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7"/>
          <p:cNvPicPr preferRelativeResize="0"/>
          <p:nvPr/>
        </p:nvPicPr>
        <p:blipFill rotWithShape="1">
          <a:blip r:embed="rId2">
            <a:alphaModFix/>
          </a:blip>
          <a:srcRect b="0" l="0" r="0" t="6507"/>
          <a:stretch/>
        </p:blipFill>
        <p:spPr>
          <a:xfrm>
            <a:off x="0" y="0"/>
            <a:ext cx="9144000" cy="42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311700" y="9393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>
                <a:solidFill>
                  <a:srgbClr val="00000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75" name="Google Shape;75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>
                <a:solidFill>
                  <a:srgbClr val="00000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445200" y="283375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hasCustomPrompt="1" type="title"/>
          </p:nvPr>
        </p:nvSpPr>
        <p:spPr>
          <a:xfrm>
            <a:off x="672638" y="1338425"/>
            <a:ext cx="2128800" cy="109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336950" y="2435350"/>
            <a:ext cx="28002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  <a:defRPr sz="1500">
                <a:solidFill>
                  <a:srgbClr val="000000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3" name="Google Shape;83;p21"/>
          <p:cNvSpPr txBox="1"/>
          <p:nvPr>
            <p:ph idx="2"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hasCustomPrompt="1" idx="3" type="title"/>
          </p:nvPr>
        </p:nvSpPr>
        <p:spPr>
          <a:xfrm>
            <a:off x="3542327" y="1338425"/>
            <a:ext cx="2128800" cy="109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85" name="Google Shape;85;p21"/>
          <p:cNvSpPr txBox="1"/>
          <p:nvPr>
            <p:ph idx="4" type="body"/>
          </p:nvPr>
        </p:nvSpPr>
        <p:spPr>
          <a:xfrm>
            <a:off x="3206639" y="2435350"/>
            <a:ext cx="28002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  <a:defRPr sz="1500">
                <a:solidFill>
                  <a:srgbClr val="000000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86" name="Google Shape;86;p21"/>
          <p:cNvSpPr txBox="1"/>
          <p:nvPr>
            <p:ph hasCustomPrompt="1" idx="5" type="title"/>
          </p:nvPr>
        </p:nvSpPr>
        <p:spPr>
          <a:xfrm>
            <a:off x="6412026" y="1338425"/>
            <a:ext cx="2128800" cy="109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87" name="Google Shape;87;p21"/>
          <p:cNvSpPr txBox="1"/>
          <p:nvPr>
            <p:ph idx="6" type="body"/>
          </p:nvPr>
        </p:nvSpPr>
        <p:spPr>
          <a:xfrm>
            <a:off x="6076338" y="2435350"/>
            <a:ext cx="28002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  <a:defRPr sz="1500">
                <a:solidFill>
                  <a:srgbClr val="000000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/>
          <p:nvPr/>
        </p:nvSpPr>
        <p:spPr>
          <a:xfrm>
            <a:off x="-76362" y="-32100"/>
            <a:ext cx="9144000" cy="51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23"/>
          <p:cNvPicPr preferRelativeResize="0"/>
          <p:nvPr/>
        </p:nvPicPr>
        <p:blipFill rotWithShape="1">
          <a:blip r:embed="rId2">
            <a:alphaModFix/>
          </a:blip>
          <a:srcRect b="0" l="6209" r="6209" t="0"/>
          <a:stretch/>
        </p:blipFill>
        <p:spPr>
          <a:xfrm>
            <a:off x="-124075" y="-32100"/>
            <a:ext cx="9392150" cy="53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3"/>
          <p:cNvPicPr preferRelativeResize="0"/>
          <p:nvPr/>
        </p:nvPicPr>
        <p:blipFill rotWithShape="1">
          <a:blip r:embed="rId3">
            <a:alphaModFix/>
          </a:blip>
          <a:srcRect b="238" l="3736" r="7081" t="238"/>
          <a:stretch/>
        </p:blipFill>
        <p:spPr>
          <a:xfrm>
            <a:off x="3914213" y="4598150"/>
            <a:ext cx="1162850" cy="7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3"/>
          <p:cNvSpPr/>
          <p:nvPr/>
        </p:nvSpPr>
        <p:spPr>
          <a:xfrm>
            <a:off x="4039188" y="3106350"/>
            <a:ext cx="912900" cy="11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2200" y="161825"/>
            <a:ext cx="2626876" cy="26268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/>
          <p:nvPr>
            <p:ph type="title"/>
          </p:nvPr>
        </p:nvSpPr>
        <p:spPr>
          <a:xfrm>
            <a:off x="235338" y="341630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4"/>
          <p:cNvPicPr preferRelativeResize="0"/>
          <p:nvPr/>
        </p:nvPicPr>
        <p:blipFill rotWithShape="1">
          <a:blip r:embed="rId2">
            <a:alphaModFix/>
          </a:blip>
          <a:srcRect b="0" l="2280" r="9309" t="0"/>
          <a:stretch/>
        </p:blipFill>
        <p:spPr>
          <a:xfrm>
            <a:off x="-29725" y="-33625"/>
            <a:ext cx="9203450" cy="520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4"/>
          <p:cNvSpPr txBox="1"/>
          <p:nvPr>
            <p:ph type="title"/>
          </p:nvPr>
        </p:nvSpPr>
        <p:spPr>
          <a:xfrm>
            <a:off x="311700" y="19417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05" name="Google Shape;105;p25"/>
          <p:cNvSpPr txBox="1"/>
          <p:nvPr>
            <p:ph idx="1" type="body"/>
          </p:nvPr>
        </p:nvSpPr>
        <p:spPr>
          <a:xfrm>
            <a:off x="311700" y="9393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6"/>
          <p:cNvPicPr preferRelativeResize="0"/>
          <p:nvPr/>
        </p:nvPicPr>
        <p:blipFill rotWithShape="1">
          <a:blip r:embed="rId2">
            <a:alphaModFix/>
          </a:blip>
          <a:srcRect b="0" l="0" r="0" t="6507"/>
          <a:stretch/>
        </p:blipFill>
        <p:spPr>
          <a:xfrm>
            <a:off x="0" y="0"/>
            <a:ext cx="9144000" cy="42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6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311700" y="93933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>
                <a:solidFill>
                  <a:srgbClr val="00000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13" name="Google Shape;113;p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>
                <a:solidFill>
                  <a:srgbClr val="000000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  <a:defRPr sz="1200">
                <a:solidFill>
                  <a:srgbClr val="000000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>
                <a:solidFill>
                  <a:srgbClr val="000000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Char char="■"/>
              <a:defRPr sz="12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8"/>
          <p:cNvSpPr txBox="1"/>
          <p:nvPr>
            <p:ph type="title"/>
          </p:nvPr>
        </p:nvSpPr>
        <p:spPr>
          <a:xfrm>
            <a:off x="445200" y="283375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0"/>
          <p:cNvSpPr txBox="1"/>
          <p:nvPr>
            <p:ph hasCustomPrompt="1" type="title"/>
          </p:nvPr>
        </p:nvSpPr>
        <p:spPr>
          <a:xfrm>
            <a:off x="672638" y="1338425"/>
            <a:ext cx="2128800" cy="109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120" name="Google Shape;120;p30"/>
          <p:cNvSpPr txBox="1"/>
          <p:nvPr>
            <p:ph idx="1" type="body"/>
          </p:nvPr>
        </p:nvSpPr>
        <p:spPr>
          <a:xfrm>
            <a:off x="336950" y="2435350"/>
            <a:ext cx="28002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  <a:defRPr sz="1500">
                <a:solidFill>
                  <a:srgbClr val="000000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1" name="Google Shape;121;p30"/>
          <p:cNvSpPr txBox="1"/>
          <p:nvPr>
            <p:ph idx="2"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22" name="Google Shape;122;p30"/>
          <p:cNvSpPr txBox="1"/>
          <p:nvPr>
            <p:ph hasCustomPrompt="1" idx="3" type="title"/>
          </p:nvPr>
        </p:nvSpPr>
        <p:spPr>
          <a:xfrm>
            <a:off x="3542327" y="1338425"/>
            <a:ext cx="2128800" cy="109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123" name="Google Shape;123;p30"/>
          <p:cNvSpPr txBox="1"/>
          <p:nvPr>
            <p:ph idx="4" type="body"/>
          </p:nvPr>
        </p:nvSpPr>
        <p:spPr>
          <a:xfrm>
            <a:off x="3206639" y="2435350"/>
            <a:ext cx="28002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  <a:defRPr sz="1500">
                <a:solidFill>
                  <a:srgbClr val="000000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4" name="Google Shape;124;p30"/>
          <p:cNvSpPr txBox="1"/>
          <p:nvPr>
            <p:ph hasCustomPrompt="1" idx="5" type="title"/>
          </p:nvPr>
        </p:nvSpPr>
        <p:spPr>
          <a:xfrm>
            <a:off x="6412026" y="1338425"/>
            <a:ext cx="2128800" cy="109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r>
              <a:t>xx%</a:t>
            </a:r>
          </a:p>
        </p:txBody>
      </p:sp>
      <p:sp>
        <p:nvSpPr>
          <p:cNvPr id="125" name="Google Shape;125;p30"/>
          <p:cNvSpPr txBox="1"/>
          <p:nvPr>
            <p:ph idx="6" type="body"/>
          </p:nvPr>
        </p:nvSpPr>
        <p:spPr>
          <a:xfrm>
            <a:off x="6076338" y="2435350"/>
            <a:ext cx="28002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  <a:defRPr sz="1500">
                <a:solidFill>
                  <a:srgbClr val="000000"/>
                </a:solidFill>
              </a:defRPr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 sz="1100">
                <a:solidFill>
                  <a:srgbClr val="000000"/>
                </a:solidFill>
              </a:defRPr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 sz="1100">
                <a:solidFill>
                  <a:srgbClr val="000000"/>
                </a:solidFill>
              </a:defRPr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 sz="11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10" Type="http://schemas.openxmlformats.org/officeDocument/2006/relationships/theme" Target="../theme/theme4.xml"/><Relationship Id="rId9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1068200" y="4572000"/>
            <a:ext cx="8075700" cy="271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PT Sans Caption"/>
              <a:buNone/>
              <a:defRPr b="1" sz="2400">
                <a:solidFill>
                  <a:schemeClr val="accent2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11700" y="939338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pic>
        <p:nvPicPr>
          <p:cNvPr id="54" name="Google Shape;54;p13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83000" y="4298700"/>
            <a:ext cx="807624" cy="8076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/>
          <p:nvPr/>
        </p:nvSpPr>
        <p:spPr>
          <a:xfrm>
            <a:off x="1068200" y="4572000"/>
            <a:ext cx="8075700" cy="271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2"/>
          <p:cNvSpPr txBox="1"/>
          <p:nvPr>
            <p:ph type="title"/>
          </p:nvPr>
        </p:nvSpPr>
        <p:spPr>
          <a:xfrm>
            <a:off x="445200" y="150400"/>
            <a:ext cx="8253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PT Sans Caption"/>
              <a:buNone/>
              <a:defRPr b="1" sz="2400">
                <a:solidFill>
                  <a:schemeClr val="accent2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311700" y="939338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pic>
        <p:nvPicPr>
          <p:cNvPr id="92" name="Google Shape;92;p22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83000" y="4298700"/>
            <a:ext cx="807624" cy="8076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presentation/d/1lehTBPop8nQs8qIaBnDv1_mcMbZ3wC3qzPVVBDk6xO8/edit#slide=id.g108b75a1ec1_0_309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reate.kahoot.it/details/77ebdb06-82f9-4fbf-87f4-6bca6fad8af6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s://edpuzzle.com/media/620f2912afdcde42a0376861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wweHo659GSM" TargetMode="External"/><Relationship Id="rId4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ngpf.org/blog/question-of-the-day/question-of-the-day-what-has-happened-to-the-price-of-used-cars-in-the-past-year/" TargetMode="External"/><Relationship Id="rId4" Type="http://schemas.openxmlformats.org/officeDocument/2006/relationships/hyperlink" Target="https://docs.google.com/document/d/1UlHe7DVaHyFHwGj04d8SWdhaDSQ2YrEGBNvtotBSF_E/edit" TargetMode="External"/><Relationship Id="rId10" Type="http://schemas.openxmlformats.org/officeDocument/2006/relationships/hyperlink" Target="https://www.globenewswire.com/news-release/2021/09/02/2290517/0/en/Driving-technology-promises-large-safety-benefits-for-teens.html" TargetMode="External"/><Relationship Id="rId9" Type="http://schemas.openxmlformats.org/officeDocument/2006/relationships/hyperlink" Target="https://news.yahoo.com/auto-loan-debt-doubled-in-the-last-decade-145400808.html#:~:text=Now%20U.S.%20households%20owe%20two,on%20household%20debt%20and%20credit." TargetMode="External"/><Relationship Id="rId5" Type="http://schemas.openxmlformats.org/officeDocument/2006/relationships/hyperlink" Target="https://docs.google.com/document/d/1pbT6ek87597PEQcTjxmwRVIaEt3aXsEv8mTBEcvCsic/edit" TargetMode="External"/><Relationship Id="rId6" Type="http://schemas.openxmlformats.org/officeDocument/2006/relationships/hyperlink" Target="https://www.wsj.com/articles/teens-find-rising-used-car-prices-dash-hopes-of-first-car-11644764400" TargetMode="External"/><Relationship Id="rId7" Type="http://schemas.openxmlformats.org/officeDocument/2006/relationships/hyperlink" Target="https://www.cnbc.com/2022/02/17/more-than-80percent-of-consumers-are-paying-above-sticker-price-for-new-car.html" TargetMode="External"/><Relationship Id="rId8" Type="http://schemas.openxmlformats.org/officeDocument/2006/relationships/hyperlink" Target="https://www.cnn.com/2022/01/20/business/car-prices-easing-2022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1"/>
          <p:cNvSpPr txBox="1"/>
          <p:nvPr/>
        </p:nvSpPr>
        <p:spPr>
          <a:xfrm>
            <a:off x="8131225" y="-1600"/>
            <a:ext cx="1089000" cy="6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u="sng">
                <a:solidFill>
                  <a:srgbClr val="9FC5E8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NO TECH</a:t>
            </a:r>
            <a:endParaRPr>
              <a:solidFill>
                <a:srgbClr val="9FC5E8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31" name="Google Shape;131;p31"/>
          <p:cNvSpPr txBox="1"/>
          <p:nvPr>
            <p:ph type="title"/>
          </p:nvPr>
        </p:nvSpPr>
        <p:spPr>
          <a:xfrm>
            <a:off x="235338" y="341630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lt1"/>
                </a:solidFill>
              </a:rPr>
              <a:t>Selling Like Hot Brakes</a:t>
            </a:r>
            <a:endParaRPr sz="3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3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61538" y="1331962"/>
            <a:ext cx="5220925" cy="293677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2"/>
          <p:cNvSpPr txBox="1"/>
          <p:nvPr>
            <p:ph type="title"/>
          </p:nvPr>
        </p:nvSpPr>
        <p:spPr>
          <a:xfrm>
            <a:off x="445200" y="742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Click on the Kahoot icon below to begin the quiz.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Alternatively, you can use </a:t>
            </a:r>
            <a:r>
              <a:rPr lang="en" sz="2000" u="sng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EdPuzzle</a:t>
            </a:r>
            <a:r>
              <a:rPr lang="en" sz="2000">
                <a:solidFill>
                  <a:srgbClr val="FFFFFF"/>
                </a:solidFill>
              </a:rPr>
              <a:t>.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38" name="Google Shape;138;p32"/>
          <p:cNvSpPr txBox="1"/>
          <p:nvPr/>
        </p:nvSpPr>
        <p:spPr>
          <a:xfrm>
            <a:off x="1159800" y="4544750"/>
            <a:ext cx="68244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SELLING LIKE HOT BRAKES </a:t>
            </a:r>
            <a:r>
              <a:rPr lang="en" sz="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|   FEBRUARY 18,  2022 EDITION   |   NEXT GEN PERSONAL FINANCE</a:t>
            </a:r>
            <a:endParaRPr sz="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3"/>
          <p:cNvSpPr txBox="1"/>
          <p:nvPr/>
        </p:nvSpPr>
        <p:spPr>
          <a:xfrm>
            <a:off x="445200" y="74200"/>
            <a:ext cx="8253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EFEFEF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You’ve completed the exercise, now it’s time to learn </a:t>
            </a:r>
            <a:endParaRPr b="1" sz="2000">
              <a:solidFill>
                <a:srgbClr val="EFEFEF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EFEFEF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more about the current event: </a:t>
            </a:r>
            <a:endParaRPr b="1" sz="2000">
              <a:solidFill>
                <a:srgbClr val="EFEFEF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44" name="Google Shape;144;p33"/>
          <p:cNvSpPr txBox="1"/>
          <p:nvPr/>
        </p:nvSpPr>
        <p:spPr>
          <a:xfrm>
            <a:off x="1159800" y="4544750"/>
            <a:ext cx="68244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SELLING LIKE HOT BRAKES </a:t>
            </a:r>
            <a:r>
              <a:rPr lang="en" sz="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|   FEBRUARY 18,  2022 EDITION   |   NEXT GEN PERSONAL FINANCE</a:t>
            </a:r>
            <a:endParaRPr sz="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45" name="Google Shape;145;p33" title="FinCap Friday: Selling Like Hot Brakes | Hosted by @MissBeHelpfu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7488" y="1232399"/>
            <a:ext cx="4289024" cy="32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4"/>
          <p:cNvSpPr txBox="1"/>
          <p:nvPr>
            <p:ph type="title"/>
          </p:nvPr>
        </p:nvSpPr>
        <p:spPr>
          <a:xfrm>
            <a:off x="445200" y="302800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EFEFEF"/>
                </a:solidFill>
              </a:rPr>
              <a:t>Discussion Prompt:</a:t>
            </a:r>
            <a:endParaRPr sz="2000">
              <a:solidFill>
                <a:srgbClr val="EFEFEF"/>
              </a:solidFill>
            </a:endParaRPr>
          </a:p>
        </p:txBody>
      </p:sp>
      <p:sp>
        <p:nvSpPr>
          <p:cNvPr id="151" name="Google Shape;151;p34"/>
          <p:cNvSpPr txBox="1"/>
          <p:nvPr/>
        </p:nvSpPr>
        <p:spPr>
          <a:xfrm>
            <a:off x="605550" y="1538175"/>
            <a:ext cx="7932900" cy="19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accent1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Would you buy a brand new car instead of saving money by purchasing a used car in good condition? Why or why not?</a:t>
            </a:r>
            <a:endParaRPr sz="3600">
              <a:solidFill>
                <a:schemeClr val="accent1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52" name="Google Shape;152;p34"/>
          <p:cNvSpPr txBox="1"/>
          <p:nvPr/>
        </p:nvSpPr>
        <p:spPr>
          <a:xfrm>
            <a:off x="1159800" y="4544750"/>
            <a:ext cx="68244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SELLING LIKE HOT BRAKES </a:t>
            </a:r>
            <a:r>
              <a:rPr lang="en" sz="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|   FEBRUARY 18,  2022 EDITION   |   NEXT GEN PERSONAL FINANCE</a:t>
            </a:r>
            <a:endParaRPr sz="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5"/>
          <p:cNvSpPr txBox="1"/>
          <p:nvPr>
            <p:ph type="title"/>
          </p:nvPr>
        </p:nvSpPr>
        <p:spPr>
          <a:xfrm>
            <a:off x="445200" y="326925"/>
            <a:ext cx="825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Extend Your Learning</a:t>
            </a:r>
            <a:endParaRPr/>
          </a:p>
        </p:txBody>
      </p:sp>
      <p:sp>
        <p:nvSpPr>
          <p:cNvPr id="158" name="Google Shape;158;p35"/>
          <p:cNvSpPr txBox="1"/>
          <p:nvPr>
            <p:ph idx="4294967295" type="body"/>
          </p:nvPr>
        </p:nvSpPr>
        <p:spPr>
          <a:xfrm>
            <a:off x="74400" y="1082700"/>
            <a:ext cx="9069600" cy="29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1582C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Relevant Resources from NGPF: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What has happened to used car prices over the past year?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3"/>
              </a:rPr>
              <a:t>Question of the Day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INTERACTIVE: The Ethical Dilemmas of Self-Driving Cars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4"/>
              </a:rPr>
              <a:t>Activity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Understanding Auto Loans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5"/>
              </a:rPr>
              <a:t>Lesson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D1582C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1582C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References: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Teens Find Rising Used-Car Prices Dash Hopes of First Car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6"/>
              </a:rPr>
              <a:t>WSJ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82% of consumers are paying above sticker price for a new car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7"/>
              </a:rPr>
              <a:t>CNBC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Why car prices remain so stubbornly high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8"/>
              </a:rPr>
              <a:t>CNN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Auto loan debt doubled in the last decade, more than any other debt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9"/>
              </a:rPr>
              <a:t>Yahoo Finance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-32385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Clr>
                <a:srgbClr val="1F4296"/>
              </a:buClr>
              <a:buSzPts val="1500"/>
              <a:buFont typeface="PT Sans Caption"/>
              <a:buChar char="●"/>
            </a:pP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Driving technology promises large safety benefits for teens (</a:t>
            </a:r>
            <a:r>
              <a:rPr b="1" lang="en" sz="1500" u="sng">
                <a:solidFill>
                  <a:schemeClr val="hlink"/>
                </a:solidFill>
                <a:latin typeface="PT Sans Caption"/>
                <a:ea typeface="PT Sans Caption"/>
                <a:cs typeface="PT Sans Caption"/>
                <a:sym typeface="PT Sans Caption"/>
                <a:hlinkClick r:id="rId10"/>
              </a:rPr>
              <a:t>Global News Wire</a:t>
            </a:r>
            <a:r>
              <a:rPr b="1" lang="en" sz="1500">
                <a:solidFill>
                  <a:srgbClr val="1F4296"/>
                </a:solidFill>
                <a:latin typeface="PT Sans Caption"/>
                <a:ea typeface="PT Sans Caption"/>
                <a:cs typeface="PT Sans Caption"/>
                <a:sym typeface="PT Sans Caption"/>
              </a:rPr>
              <a:t>)</a:t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45720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0" rtl="0" algn="l">
              <a:lnSpc>
                <a:spcPct val="2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55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  <a:p>
            <a:pPr indent="0" lvl="0" marL="457200" rtl="0" algn="l">
              <a:lnSpc>
                <a:spcPct val="2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500">
              <a:solidFill>
                <a:srgbClr val="1F4296"/>
              </a:solidFill>
              <a:latin typeface="PT Sans Caption"/>
              <a:ea typeface="PT Sans Caption"/>
              <a:cs typeface="PT Sans Caption"/>
              <a:sym typeface="PT Sans Caption"/>
            </a:endParaRPr>
          </a:p>
        </p:txBody>
      </p:sp>
      <p:sp>
        <p:nvSpPr>
          <p:cNvPr id="159" name="Google Shape;159;p35"/>
          <p:cNvSpPr txBox="1"/>
          <p:nvPr/>
        </p:nvSpPr>
        <p:spPr>
          <a:xfrm>
            <a:off x="1159800" y="4544750"/>
            <a:ext cx="68244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SELLING LIKE HOT BRAKES </a:t>
            </a:r>
            <a:r>
              <a:rPr lang="en" sz="9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|   FEBRUARY 18,  2022 EDITION   |   NEXT GEN PERSONAL FINANCE</a:t>
            </a:r>
            <a:endParaRPr sz="9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F782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F782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